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95FC7-AC58-4F6E-9F82-3732A90B1D86}" type="datetimeFigureOut">
              <a:rPr lang="es-CO" smtClean="0"/>
              <a:pPr/>
              <a:t>30/08/2013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A828F-6183-44B0-BB24-93C5A6464FC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flipH="1">
            <a:off x="500034" y="357166"/>
            <a:ext cx="7774632" cy="1080119"/>
          </a:xfrm>
          <a:blipFill>
            <a:blip r:embed="rId2"/>
            <a:tile tx="0" ty="0" sx="100000" sy="100000" flip="none" algn="tl"/>
          </a:blipFill>
          <a:ln w="5715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s-ES_tradnl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s-ES_tradnl" sz="4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ANTIGUAS CIVILIZACIONES</a:t>
            </a:r>
            <a:r>
              <a:rPr lang="es-ES_tradnl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s-ES_tradnl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es-CO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427984" y="148478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755576" y="1844824"/>
            <a:ext cx="36724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4427984" y="1844824"/>
            <a:ext cx="3816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755576" y="184482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3143240" y="185736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5436096" y="18448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8244408" y="184482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179512" y="2276872"/>
            <a:ext cx="2177910" cy="72008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MESOPOTAMIA</a:t>
            </a:r>
            <a:endParaRPr lang="es-CO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571736" y="2348880"/>
            <a:ext cx="1643074" cy="72008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CHINA</a:t>
            </a:r>
            <a:endParaRPr lang="es-CO" sz="3600" dirty="0"/>
          </a:p>
        </p:txBody>
      </p:sp>
      <p:sp>
        <p:nvSpPr>
          <p:cNvPr id="28" name="27 Rectángulo"/>
          <p:cNvSpPr/>
          <p:nvPr/>
        </p:nvSpPr>
        <p:spPr>
          <a:xfrm>
            <a:off x="5004048" y="2348880"/>
            <a:ext cx="1440160" cy="7200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INDIA</a:t>
            </a:r>
            <a:endParaRPr lang="es-CO" dirty="0"/>
          </a:p>
        </p:txBody>
      </p:sp>
      <p:sp>
        <p:nvSpPr>
          <p:cNvPr id="29" name="28 Rectángulo"/>
          <p:cNvSpPr/>
          <p:nvPr/>
        </p:nvSpPr>
        <p:spPr>
          <a:xfrm>
            <a:off x="7380312" y="2348880"/>
            <a:ext cx="1656184" cy="720080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EGIPTO</a:t>
            </a:r>
            <a:endParaRPr lang="es-CO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79512" y="4221086"/>
            <a:ext cx="1656184" cy="792089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RIOS TIGRIS Y EUFRATES</a:t>
            </a:r>
            <a:endParaRPr lang="es-CO" b="1" dirty="0"/>
          </a:p>
        </p:txBody>
      </p:sp>
      <p:cxnSp>
        <p:nvCxnSpPr>
          <p:cNvPr id="34" name="33 Conector recto de flecha"/>
          <p:cNvCxnSpPr/>
          <p:nvPr/>
        </p:nvCxnSpPr>
        <p:spPr>
          <a:xfrm>
            <a:off x="904865" y="2960948"/>
            <a:ext cx="0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27" idx="2"/>
          </p:cNvCxnSpPr>
          <p:nvPr/>
        </p:nvCxnSpPr>
        <p:spPr>
          <a:xfrm>
            <a:off x="3393273" y="3068960"/>
            <a:ext cx="0" cy="431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5724128" y="30689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>
            <a:stCxn id="29" idx="2"/>
          </p:cNvCxnSpPr>
          <p:nvPr/>
        </p:nvCxnSpPr>
        <p:spPr>
          <a:xfrm>
            <a:off x="8208404" y="3068960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Rectángulo"/>
          <p:cNvSpPr/>
          <p:nvPr/>
        </p:nvSpPr>
        <p:spPr>
          <a:xfrm>
            <a:off x="2447764" y="4221086"/>
            <a:ext cx="1728192" cy="786139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AMARILLO </a:t>
            </a:r>
          </a:p>
          <a:p>
            <a:pPr algn="ctr"/>
            <a:r>
              <a:rPr lang="es-ES_tradnl" b="1" dirty="0" smtClean="0"/>
              <a:t>Y AZUL</a:t>
            </a:r>
            <a:endParaRPr lang="es-CO" b="1" dirty="0"/>
          </a:p>
        </p:txBody>
      </p:sp>
      <p:sp>
        <p:nvSpPr>
          <p:cNvPr id="42" name="41 Rectángulo"/>
          <p:cNvSpPr/>
          <p:nvPr/>
        </p:nvSpPr>
        <p:spPr>
          <a:xfrm>
            <a:off x="4786266" y="4221087"/>
            <a:ext cx="2160240" cy="800337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RIOS GANGES E INDO</a:t>
            </a:r>
            <a:endParaRPr lang="es-CO" b="1" dirty="0"/>
          </a:p>
        </p:txBody>
      </p:sp>
      <p:sp>
        <p:nvSpPr>
          <p:cNvPr id="43" name="42 Rectángulo"/>
          <p:cNvSpPr/>
          <p:nvPr/>
        </p:nvSpPr>
        <p:spPr>
          <a:xfrm>
            <a:off x="7380312" y="4293096"/>
            <a:ext cx="1656184" cy="792088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RIO NILO </a:t>
            </a:r>
            <a:endParaRPr lang="es-CO" b="1" dirty="0"/>
          </a:p>
        </p:txBody>
      </p:sp>
      <p:cxnSp>
        <p:nvCxnSpPr>
          <p:cNvPr id="45" name="44 Conector recto"/>
          <p:cNvCxnSpPr>
            <a:stCxn id="32" idx="2"/>
          </p:cNvCxnSpPr>
          <p:nvPr/>
        </p:nvCxnSpPr>
        <p:spPr>
          <a:xfrm>
            <a:off x="1007604" y="5013175"/>
            <a:ext cx="0" cy="792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6156176" y="5085184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/>
          <p:nvPr/>
        </p:nvCxnSpPr>
        <p:spPr>
          <a:xfrm>
            <a:off x="1007604" y="5805264"/>
            <a:ext cx="11881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 de flecha"/>
          <p:cNvCxnSpPr/>
          <p:nvPr/>
        </p:nvCxnSpPr>
        <p:spPr>
          <a:xfrm flipH="1">
            <a:off x="4427984" y="5805264"/>
            <a:ext cx="17281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>
            <a:stCxn id="43" idx="2"/>
          </p:cNvCxnSpPr>
          <p:nvPr/>
        </p:nvCxnSpPr>
        <p:spPr>
          <a:xfrm>
            <a:off x="8208404" y="5085184"/>
            <a:ext cx="1800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Elipse"/>
          <p:cNvSpPr/>
          <p:nvPr/>
        </p:nvSpPr>
        <p:spPr>
          <a:xfrm>
            <a:off x="7380312" y="5589240"/>
            <a:ext cx="1656184" cy="864096"/>
          </a:xfrm>
          <a:prstGeom prst="ellipse">
            <a:avLst/>
          </a:prstGeom>
          <a:scene3d>
            <a:camera prst="perspectiveContrastingLeftFacing"/>
            <a:lightRig rig="threePt" dir="t"/>
          </a:scene3d>
        </p:spPr>
        <p:style>
          <a:lnRef idx="2">
            <a:schemeClr val="accent6"/>
          </a:lnRef>
          <a:fillRef idx="1002">
            <a:schemeClr val="dk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400" b="1" dirty="0" smtClean="0"/>
              <a:t>AFRICA</a:t>
            </a:r>
            <a:endParaRPr lang="es-CO" b="1" dirty="0"/>
          </a:p>
        </p:txBody>
      </p:sp>
      <p:sp>
        <p:nvSpPr>
          <p:cNvPr id="55" name="54 Elipse"/>
          <p:cNvSpPr/>
          <p:nvPr/>
        </p:nvSpPr>
        <p:spPr>
          <a:xfrm>
            <a:off x="2015716" y="5239072"/>
            <a:ext cx="2412268" cy="900100"/>
          </a:xfrm>
          <a:prstGeom prst="ellipse">
            <a:avLst/>
          </a:prstGeom>
          <a:scene3d>
            <a:camera prst="perspectiveContrastingRightFacing"/>
            <a:lightRig rig="threePt" dir="t"/>
          </a:scene3d>
        </p:spPr>
        <p:style>
          <a:lnRef idx="2">
            <a:schemeClr val="accent6"/>
          </a:lnRef>
          <a:fillRef idx="1002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3600" b="1" dirty="0" smtClean="0"/>
              <a:t>ASIA</a:t>
            </a:r>
            <a:endParaRPr lang="es-CO" sz="3600" b="1" dirty="0"/>
          </a:p>
        </p:txBody>
      </p:sp>
      <p:sp>
        <p:nvSpPr>
          <p:cNvPr id="63" name="62 Rectángulo redondeado"/>
          <p:cNvSpPr/>
          <p:nvPr/>
        </p:nvSpPr>
        <p:spPr>
          <a:xfrm>
            <a:off x="323528" y="3573016"/>
            <a:ext cx="1512168" cy="216024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SE UBICO</a:t>
            </a:r>
            <a:endParaRPr lang="es-CO" b="1" dirty="0"/>
          </a:p>
        </p:txBody>
      </p:sp>
      <p:sp>
        <p:nvSpPr>
          <p:cNvPr id="68" name="67 Rectángulo redondeado"/>
          <p:cNvSpPr/>
          <p:nvPr/>
        </p:nvSpPr>
        <p:spPr>
          <a:xfrm>
            <a:off x="2714612" y="3500438"/>
            <a:ext cx="1571636" cy="225750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SE UBICO</a:t>
            </a:r>
            <a:endParaRPr lang="es-CO" b="1" dirty="0"/>
          </a:p>
        </p:txBody>
      </p:sp>
      <p:sp>
        <p:nvSpPr>
          <p:cNvPr id="69" name="68 Rectángulo redondeado"/>
          <p:cNvSpPr/>
          <p:nvPr/>
        </p:nvSpPr>
        <p:spPr>
          <a:xfrm>
            <a:off x="5148064" y="3573016"/>
            <a:ext cx="1584176" cy="216024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SE UBICO</a:t>
            </a:r>
            <a:endParaRPr lang="es-CO" b="1" dirty="0"/>
          </a:p>
        </p:txBody>
      </p:sp>
      <p:sp>
        <p:nvSpPr>
          <p:cNvPr id="70" name="69 Rectángulo redondeado"/>
          <p:cNvSpPr/>
          <p:nvPr/>
        </p:nvSpPr>
        <p:spPr>
          <a:xfrm>
            <a:off x="7524328" y="3501008"/>
            <a:ext cx="1512168" cy="288032"/>
          </a:xfrm>
          <a:prstGeom prst="round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SE</a:t>
            </a:r>
            <a:r>
              <a:rPr lang="es-ES_tradnl" dirty="0" smtClean="0"/>
              <a:t> </a:t>
            </a:r>
            <a:r>
              <a:rPr lang="es-ES_tradnl" b="1" dirty="0" smtClean="0"/>
              <a:t>UBICO</a:t>
            </a:r>
            <a:endParaRPr lang="es-CO" b="1" dirty="0"/>
          </a:p>
        </p:txBody>
      </p:sp>
      <p:cxnSp>
        <p:nvCxnSpPr>
          <p:cNvPr id="74" name="73 Conector recto de flecha"/>
          <p:cNvCxnSpPr/>
          <p:nvPr/>
        </p:nvCxnSpPr>
        <p:spPr>
          <a:xfrm>
            <a:off x="904865" y="3789040"/>
            <a:ext cx="0" cy="432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 de flecha"/>
          <p:cNvCxnSpPr/>
          <p:nvPr/>
        </p:nvCxnSpPr>
        <p:spPr>
          <a:xfrm rot="5400000">
            <a:off x="3251191" y="3964785"/>
            <a:ext cx="35639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 de flecha"/>
          <p:cNvCxnSpPr>
            <a:stCxn id="69" idx="2"/>
          </p:cNvCxnSpPr>
          <p:nvPr/>
        </p:nvCxnSpPr>
        <p:spPr>
          <a:xfrm>
            <a:off x="5940152" y="3789040"/>
            <a:ext cx="0" cy="432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 de flecha"/>
          <p:cNvCxnSpPr>
            <a:stCxn id="70" idx="2"/>
          </p:cNvCxnSpPr>
          <p:nvPr/>
        </p:nvCxnSpPr>
        <p:spPr>
          <a:xfrm>
            <a:off x="8280412" y="3789040"/>
            <a:ext cx="0" cy="43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"/>
          <p:cNvSpPr/>
          <p:nvPr/>
        </p:nvSpPr>
        <p:spPr>
          <a:xfrm>
            <a:off x="2243189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9329741"/>
      </p:ext>
    </p:extLst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1" animBg="1"/>
      <p:bldP spid="27" grpId="0" animBg="1"/>
      <p:bldP spid="28" grpId="0" animBg="1"/>
      <p:bldP spid="29" grpId="0" animBg="1"/>
      <p:bldP spid="32" grpId="0" animBg="1"/>
      <p:bldP spid="41" grpId="0" animBg="1"/>
      <p:bldP spid="42" grpId="0" animBg="1"/>
      <p:bldP spid="43" grpId="0" animBg="1"/>
      <p:bldP spid="54" grpId="0" animBg="1"/>
      <p:bldP spid="55" grpId="0" animBg="1"/>
      <p:bldP spid="63" grpId="0" animBg="1"/>
      <p:bldP spid="68" grpId="0" animBg="1"/>
      <p:bldP spid="69" grpId="0" animBg="1"/>
      <p:bldP spid="7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57200" y="620688"/>
            <a:ext cx="4690864" cy="5544616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xfrm>
            <a:off x="457200" y="620689"/>
            <a:ext cx="4546848" cy="5400599"/>
          </a:xfrm>
          <a:blipFill>
            <a:blip r:embed="rId2"/>
            <a:tile tx="0" ty="0" sx="100000" sy="100000" flip="none" algn="tl"/>
          </a:blipFill>
          <a:ln w="76200">
            <a:solidFill>
              <a:schemeClr val="tx1"/>
            </a:solidFill>
          </a:ln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s-CO" sz="199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FIN</a:t>
            </a:r>
            <a:endParaRPr lang="es-CO" sz="199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itchFamily="82" charset="0"/>
            </a:endParaRPr>
          </a:p>
        </p:txBody>
      </p:sp>
      <p:pic>
        <p:nvPicPr>
          <p:cNvPr id="17" name="16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196752"/>
            <a:ext cx="3888433" cy="3816424"/>
          </a:xfr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4805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s-ES_tradnl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MESOPOTAMIA</a:t>
            </a:r>
            <a:endParaRPr lang="es-CO" sz="6000" dirty="0">
              <a:latin typeface="Arial Black" pitchFamily="34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2339752" y="1484784"/>
            <a:ext cx="0" cy="4606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Elipse"/>
          <p:cNvSpPr/>
          <p:nvPr/>
        </p:nvSpPr>
        <p:spPr>
          <a:xfrm>
            <a:off x="3851920" y="1700808"/>
            <a:ext cx="3168352" cy="576064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UBICACIÒN</a:t>
            </a:r>
            <a:endParaRPr lang="es-CO" b="1" dirty="0"/>
          </a:p>
        </p:txBody>
      </p:sp>
      <p:sp>
        <p:nvSpPr>
          <p:cNvPr id="17" name="16 Elipse"/>
          <p:cNvSpPr/>
          <p:nvPr/>
        </p:nvSpPr>
        <p:spPr>
          <a:xfrm>
            <a:off x="3851920" y="2492896"/>
            <a:ext cx="3168352" cy="504056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ECONOMIA</a:t>
            </a:r>
            <a:endParaRPr lang="es-CO" b="1" dirty="0"/>
          </a:p>
        </p:txBody>
      </p:sp>
      <p:sp>
        <p:nvSpPr>
          <p:cNvPr id="18" name="17 Elipse"/>
          <p:cNvSpPr/>
          <p:nvPr/>
        </p:nvSpPr>
        <p:spPr>
          <a:xfrm>
            <a:off x="3851920" y="3356992"/>
            <a:ext cx="3024336" cy="432048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ASPECTO</a:t>
            </a:r>
            <a:r>
              <a:rPr lang="es-ES_tradnl" dirty="0" smtClean="0"/>
              <a:t> </a:t>
            </a:r>
            <a:r>
              <a:rPr lang="es-ES_tradnl" b="1" dirty="0" smtClean="0"/>
              <a:t>POLITICO</a:t>
            </a:r>
            <a:endParaRPr lang="es-CO" b="1" dirty="0"/>
          </a:p>
        </p:txBody>
      </p:sp>
      <p:sp>
        <p:nvSpPr>
          <p:cNvPr id="19" name="18 Elipse"/>
          <p:cNvSpPr/>
          <p:nvPr/>
        </p:nvSpPr>
        <p:spPr>
          <a:xfrm>
            <a:off x="3995936" y="4149080"/>
            <a:ext cx="3024336" cy="36004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ASPECTO SOCIAL</a:t>
            </a:r>
            <a:endParaRPr lang="es-CO" b="1" dirty="0"/>
          </a:p>
        </p:txBody>
      </p:sp>
      <p:sp>
        <p:nvSpPr>
          <p:cNvPr id="20" name="19 Elipse"/>
          <p:cNvSpPr/>
          <p:nvPr/>
        </p:nvSpPr>
        <p:spPr>
          <a:xfrm>
            <a:off x="4067944" y="4941168"/>
            <a:ext cx="3096344" cy="432048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ASPECTO RELIGIOSO</a:t>
            </a:r>
            <a:endParaRPr lang="es-CO" b="1" dirty="0"/>
          </a:p>
        </p:txBody>
      </p:sp>
      <p:sp>
        <p:nvSpPr>
          <p:cNvPr id="21" name="20 Elipse"/>
          <p:cNvSpPr/>
          <p:nvPr/>
        </p:nvSpPr>
        <p:spPr>
          <a:xfrm>
            <a:off x="4067944" y="5661248"/>
            <a:ext cx="4824536" cy="648072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b="1" dirty="0" smtClean="0"/>
              <a:t>APORTES QUE LE DEJARON A LA HUMANIDAD</a:t>
            </a:r>
            <a:endParaRPr lang="es-CO" b="1" dirty="0"/>
          </a:p>
        </p:txBody>
      </p:sp>
      <p:cxnSp>
        <p:nvCxnSpPr>
          <p:cNvPr id="25" name="24 Conector recto de flecha"/>
          <p:cNvCxnSpPr/>
          <p:nvPr/>
        </p:nvCxnSpPr>
        <p:spPr>
          <a:xfrm>
            <a:off x="2339752" y="1916832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>
            <a:off x="2339752" y="2852936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>
            <a:endCxn id="18" idx="2"/>
          </p:cNvCxnSpPr>
          <p:nvPr/>
        </p:nvCxnSpPr>
        <p:spPr>
          <a:xfrm>
            <a:off x="2195736" y="3573016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>
            <a:endCxn id="19" idx="2"/>
          </p:cNvCxnSpPr>
          <p:nvPr/>
        </p:nvCxnSpPr>
        <p:spPr>
          <a:xfrm>
            <a:off x="2339752" y="4329100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>
            <a:endCxn id="20" idx="2"/>
          </p:cNvCxnSpPr>
          <p:nvPr/>
        </p:nvCxnSpPr>
        <p:spPr>
          <a:xfrm>
            <a:off x="2339752" y="5157192"/>
            <a:ext cx="17281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>
            <a:off x="2339752" y="6091673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3090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17" grpId="1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57150">
            <a:prstDash val="solid"/>
          </a:ln>
          <a:scene3d>
            <a:camera prst="perspectiveRelaxed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CO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UBICACIÓN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smtClean="0"/>
              <a:t>Mesopotamia significa: “TIERRA ENTRE RIOS” se le llama así por que esta civilización esta ubicada entre dos ríos:</a:t>
            </a:r>
          </a:p>
          <a:p>
            <a:pPr>
              <a:buNone/>
            </a:pPr>
            <a:r>
              <a:rPr lang="es-CO" dirty="0" smtClean="0"/>
              <a:t>     Tigris y Éufrates.</a:t>
            </a:r>
          </a:p>
          <a:p>
            <a:pPr>
              <a:buNone/>
            </a:pPr>
            <a:r>
              <a:rPr lang="es-CO" sz="3200" dirty="0" smtClean="0"/>
              <a:t>     se encontraba en la península arábiga, lo que hoy conocemos como IRACK.</a:t>
            </a:r>
            <a:endParaRPr lang="es-ES" sz="3200" dirty="0"/>
          </a:p>
        </p:txBody>
      </p:sp>
      <p:pic>
        <p:nvPicPr>
          <p:cNvPr id="9" name="8 Marcador de contenido" descr="mapa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0624" y="1857364"/>
            <a:ext cx="3500465" cy="378621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 w="38100">
            <a:solidFill>
              <a:schemeClr val="tx1"/>
            </a:solidFill>
          </a:ln>
          <a:effectLst>
            <a:reflection blurRad="6350" stA="50000" endA="300" endPos="55500" dist="50800" dir="5400000" sy="-100000" algn="bl" rotWithShape="0"/>
          </a:effectLst>
          <a:scene3d>
            <a:camera prst="perspectiveRelaxed"/>
            <a:lightRig rig="threePt" dir="t"/>
          </a:scene3d>
        </p:spPr>
        <p:txBody>
          <a:bodyPr>
            <a:normAutofit fontScale="90000"/>
          </a:bodyPr>
          <a:lstStyle/>
          <a:p>
            <a:r>
              <a:rPr lang="es-CO" sz="53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s-CO" sz="53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es-CO" sz="73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ECONOMíA</a:t>
            </a:r>
            <a:r>
              <a:rPr lang="es-CO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es-ES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s-ES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4572031"/>
          </a:xfrm>
        </p:spPr>
        <p:txBody>
          <a:bodyPr>
            <a:normAutofit lnSpcReduction="10000"/>
          </a:bodyPr>
          <a:lstStyle/>
          <a:p>
            <a:r>
              <a:rPr lang="es-CO" dirty="0" smtClean="0"/>
              <a:t>Las primeras civilizaciones no tuvieron empresas, subsistieron de la agricultura y el comercio; cultivaron el trigo, cebada, arroz, papa, yuca entre otros, también cultivaron frutos.</a:t>
            </a:r>
          </a:p>
          <a:p>
            <a:r>
              <a:rPr lang="es-CO" dirty="0" smtClean="0"/>
              <a:t>Además su situación geográfica la convirtió en una región clave para el comercio entre Asia menor y el mediterráneo</a:t>
            </a:r>
            <a:endParaRPr lang="es-ES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12" name="11 Marcador de contenido" descr="images 3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714876" y="2071678"/>
            <a:ext cx="4000528" cy="35719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RelaxedModerately"/>
            <a:lightRig rig="threePt" dir="t"/>
          </a:scene3d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s-CO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lgerian" pitchFamily="82" charset="0"/>
              </a:rPr>
              <a:t>ASPECTO POLÍTICO </a:t>
            </a:r>
            <a:endParaRPr lang="es-E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571612"/>
            <a:ext cx="4040188" cy="455455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CO" b="1" i="1" dirty="0" smtClean="0"/>
              <a:t>El gobierno de Mesopotamia era monárquico, El rey era la máxima autoridad</a:t>
            </a:r>
          </a:p>
          <a:p>
            <a:pPr>
              <a:buFont typeface="Wingdings" pitchFamily="2" charset="2"/>
              <a:buChar char="q"/>
            </a:pPr>
            <a:r>
              <a:rPr lang="es-CO" b="1" i="1" dirty="0"/>
              <a:t>Tenia poderes militares, religiosos y administrativos</a:t>
            </a:r>
            <a:endParaRPr lang="es-CO" b="1" i="1" dirty="0" smtClean="0"/>
          </a:p>
          <a:p>
            <a:pPr>
              <a:buFont typeface="Wingdings" pitchFamily="2" charset="2"/>
              <a:buChar char="q"/>
            </a:pPr>
            <a:r>
              <a:rPr lang="es-CO" b="1" i="1" dirty="0" smtClean="0"/>
              <a:t>Era considerado el representante de los dioses</a:t>
            </a:r>
            <a:r>
              <a:rPr lang="es-ES" b="1" i="1" dirty="0" smtClean="0"/>
              <a:t>.</a:t>
            </a:r>
            <a:endParaRPr lang="es-CO" b="1" i="1" dirty="0" smtClean="0"/>
          </a:p>
          <a:p>
            <a:pPr>
              <a:buFont typeface="Wingdings" pitchFamily="2" charset="2"/>
              <a:buChar char="q"/>
            </a:pPr>
            <a:r>
              <a:rPr lang="es-CO" b="1" i="1" dirty="0" smtClean="0"/>
              <a:t>Un gobernante llamado Hammurabi crea  el código que lleva su nombre</a:t>
            </a:r>
            <a:r>
              <a:rPr lang="es-CO" i="1" dirty="0" smtClean="0"/>
              <a:t>.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714488"/>
            <a:ext cx="4041775" cy="44116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CO" sz="2600" b="1" i="1" dirty="0" smtClean="0"/>
              <a:t>El código hammurabi era un código civil que fue el primero en la historia para administrar a la sociedad. Estas leyes fueron: creo el salario mínimo, el descanso remunerado, cuenta con  la ley del talión “ojo por ojo, diente por diente</a:t>
            </a:r>
            <a:r>
              <a:rPr lang="es-CO" sz="2600" dirty="0" smtClean="0"/>
              <a:t>”</a:t>
            </a:r>
          </a:p>
          <a:p>
            <a:pPr>
              <a:buNone/>
            </a:pPr>
            <a:endParaRPr lang="es-E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34680" cy="1067718"/>
          </a:xfr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effectLst>
            <a:reflection blurRad="6350" stA="50000" endA="300" endPos="55500" dist="101600" dir="5400000" sy="-100000" algn="bl" rotWithShape="0"/>
            <a:softEdge rad="12700"/>
          </a:effectLst>
          <a:scene3d>
            <a:camera prst="isometricOffAxis2Left"/>
            <a:lightRig rig="threePt" dir="t"/>
          </a:scene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_tradnl" sz="3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ASPECTO SOCIAL </a:t>
            </a:r>
            <a:endParaRPr lang="es-CO" sz="36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1" y="620688"/>
            <a:ext cx="4680520" cy="5256583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1484784"/>
            <a:ext cx="3394720" cy="5112568"/>
          </a:xfrm>
        </p:spPr>
        <p:txBody>
          <a:bodyPr>
            <a:no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s-ES_tradnl" sz="2000" dirty="0" smtClean="0"/>
              <a:t>La sociedad de Mesopotamia se puede considerar paternalista por que era del rey proteger al pueblo en caso de guerra o de hambre 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ES_tradnl" sz="2000" dirty="0" smtClean="0"/>
              <a:t>El rey es la máxima autoridad del territorio y es representante de los dioses.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ES_tradnl" sz="2000" dirty="0" smtClean="0"/>
              <a:t>Los sacerdotes son los que cumplen funciones administrativas.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s-ES_tradnl" sz="2000" dirty="0" smtClean="0"/>
              <a:t>El palacio y el templo constituyen la vida de la sociedad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81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s-CO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lgerian" pitchFamily="82" charset="0"/>
              </a:rPr>
              <a:t>ASPECTO RELIGIOSO</a:t>
            </a:r>
            <a:endParaRPr lang="es-E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74840" cy="4525963"/>
          </a:xfrm>
        </p:spPr>
        <p:txBody>
          <a:bodyPr>
            <a:noAutofit/>
          </a:bodyPr>
          <a:lstStyle/>
          <a:p>
            <a:r>
              <a:rPr lang="es-CO" sz="3600" b="1" dirty="0" smtClean="0"/>
              <a:t>Creían en la existencia de varios dioses por lo cual eran politeístas, cada dios se  manifestaba a través de los fenómenos naturales</a:t>
            </a:r>
            <a:r>
              <a:rPr lang="es-CO" sz="3200" b="1" dirty="0" smtClean="0"/>
              <a:t>.</a:t>
            </a:r>
            <a:endParaRPr lang="es-ES" sz="3200" b="1" dirty="0"/>
          </a:p>
        </p:txBody>
      </p:sp>
      <p:pic>
        <p:nvPicPr>
          <p:cNvPr id="2" name="1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56793"/>
            <a:ext cx="3456383" cy="410445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scene3d>
            <a:camera prst="perspectiveRelaxedModerately"/>
            <a:lightRig rig="threePt" dir="t"/>
          </a:scene3d>
        </p:spPr>
        <p:txBody>
          <a:bodyPr>
            <a:normAutofit fontScale="90000"/>
          </a:bodyPr>
          <a:lstStyle/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</a:rPr>
              <a:t>APORTES DE MESOPOTAMÌA </a:t>
            </a:r>
            <a:b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</a:rPr>
            </a:b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</a:rPr>
              <a:t>A </a:t>
            </a:r>
            <a:r>
              <a:rPr lang="es-ES_tradnl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</a:rPr>
              <a:t>  LA    HUMANIDAD</a:t>
            </a:r>
            <a:endParaRPr lang="es-CO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0063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CO" sz="2400" dirty="0" smtClean="0"/>
              <a:t>El horóscopo y los signos del zodiaco.</a:t>
            </a:r>
          </a:p>
          <a:p>
            <a:pPr>
              <a:buFont typeface="Wingdings" pitchFamily="2" charset="2"/>
              <a:buChar char="q"/>
            </a:pPr>
            <a:r>
              <a:rPr lang="es-CO" sz="2400" dirty="0" smtClean="0"/>
              <a:t>La multiplicación, la división  y sistema sexagesimal.</a:t>
            </a:r>
          </a:p>
          <a:p>
            <a:pPr>
              <a:buFont typeface="Wingdings" pitchFamily="2" charset="2"/>
              <a:buChar char="q"/>
            </a:pPr>
            <a:r>
              <a:rPr lang="es-CO" sz="2400" dirty="0" smtClean="0"/>
              <a:t>Contratos comerciales como el cheque, la letra de cambio y el pagaré.</a:t>
            </a:r>
          </a:p>
          <a:p>
            <a:pPr>
              <a:buFont typeface="Wingdings" pitchFamily="2" charset="2"/>
              <a:buChar char="q"/>
            </a:pPr>
            <a:r>
              <a:rPr lang="es-CO" sz="2400" dirty="0" smtClean="0"/>
              <a:t>Invención de la rueda y su aplicación a la construcción de carros.</a:t>
            </a:r>
          </a:p>
          <a:p>
            <a:pPr>
              <a:buFont typeface="Wingdings" pitchFamily="2" charset="2"/>
              <a:buChar char="q"/>
            </a:pPr>
            <a:r>
              <a:rPr lang="es-CO" sz="2400" dirty="0" smtClean="0"/>
              <a:t>El código hammurabi.</a:t>
            </a:r>
          </a:p>
          <a:p>
            <a:pPr>
              <a:buFont typeface="Wingdings" pitchFamily="2" charset="2"/>
              <a:buChar char="q"/>
            </a:pPr>
            <a:r>
              <a:rPr lang="es-CO" sz="2400" dirty="0" smtClean="0"/>
              <a:t>La escritura cuneiforme</a:t>
            </a:r>
            <a:endParaRPr lang="es-CO" sz="2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00634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CO" dirty="0" smtClean="0"/>
              <a:t>Los inicios de la geometría.</a:t>
            </a:r>
          </a:p>
          <a:p>
            <a:pPr>
              <a:buFont typeface="Wingdings" pitchFamily="2" charset="2"/>
              <a:buChar char="q"/>
            </a:pPr>
            <a:r>
              <a:rPr lang="es-CO" dirty="0" smtClean="0"/>
              <a:t>También conocían el sistema  pi.</a:t>
            </a:r>
          </a:p>
          <a:p>
            <a:pPr>
              <a:buFont typeface="Wingdings" pitchFamily="2" charset="2"/>
              <a:buChar char="q"/>
            </a:pPr>
            <a:r>
              <a:rPr lang="es-CO" dirty="0" smtClean="0"/>
              <a:t>El calendario lunar</a:t>
            </a:r>
          </a:p>
          <a:p>
            <a:pPr>
              <a:buFont typeface="Wingdings" pitchFamily="2" charset="2"/>
              <a:buChar char="q"/>
            </a:pPr>
            <a:r>
              <a:rPr lang="es-CO" dirty="0" smtClean="0"/>
              <a:t>Crearon la vajilla blanca</a:t>
            </a:r>
          </a:p>
          <a:p>
            <a:pPr>
              <a:buFont typeface="Wingdings" pitchFamily="2" charset="2"/>
              <a:buChar char="q"/>
            </a:pPr>
            <a:r>
              <a:rPr lang="es-CO" dirty="0" smtClean="0"/>
              <a:t>Desarrollaron la vitrificación.</a:t>
            </a:r>
          </a:p>
          <a:p>
            <a:pPr>
              <a:buFont typeface="Wingdings" pitchFamily="2" charset="2"/>
              <a:buChar char="q"/>
            </a:pPr>
            <a:r>
              <a:rPr lang="es-CO" sz="2600" dirty="0" smtClean="0"/>
              <a:t>Lograron grandes avances en la manipulación del fuego y los hornos </a:t>
            </a:r>
            <a:endParaRPr lang="es-CO" sz="2600" dirty="0"/>
          </a:p>
        </p:txBody>
      </p:sp>
    </p:spTree>
    <p:extLst>
      <p:ext uri="{BB962C8B-B14F-4D97-AF65-F5344CB8AC3E}">
        <p14:creationId xmlns:p14="http://schemas.microsoft.com/office/powerpoint/2010/main" val="39472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71569"/>
          </a:xfrm>
          <a:blipFill>
            <a:blip r:embed="rId2"/>
            <a:tile tx="0" ty="0" sx="100000" sy="100000" flip="none" algn="tl"/>
          </a:blipFill>
          <a:ln w="57150">
            <a:solidFill>
              <a:schemeClr val="accent1">
                <a:lumMod val="75000"/>
              </a:schemeClr>
            </a:solidFill>
          </a:ln>
          <a:scene3d>
            <a:camera prst="perspectiveAbove"/>
            <a:lightRig rig="threePt" dir="t"/>
          </a:scene3d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CO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TALLER DE MESOPOTAMIA</a:t>
            </a:r>
            <a:endParaRPr lang="es-E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714348" y="1428736"/>
            <a:ext cx="7429552" cy="4714908"/>
          </a:xfrm>
        </p:spPr>
        <p:txBody>
          <a:bodyPr>
            <a:normAutofit fontScale="92500" lnSpcReduction="20000"/>
          </a:bodyPr>
          <a:lstStyle/>
          <a:p>
            <a:pPr algn="l"/>
            <a:endParaRPr lang="es-CO" sz="2400" dirty="0" smtClean="0">
              <a:solidFill>
                <a:schemeClr val="tx1"/>
              </a:solidFill>
            </a:endParaRPr>
          </a:p>
          <a:p>
            <a:r>
              <a:rPr lang="es-CO" sz="2800" dirty="0" smtClean="0">
                <a:solidFill>
                  <a:schemeClr val="tx1"/>
                </a:solidFill>
              </a:rPr>
              <a:t>1.Dibujar los productos que hacen parte dela economía de Mesopotamia.</a:t>
            </a:r>
          </a:p>
          <a:p>
            <a:r>
              <a:rPr lang="es-CO" sz="2800" dirty="0" smtClean="0">
                <a:solidFill>
                  <a:schemeClr val="tx1"/>
                </a:solidFill>
              </a:rPr>
              <a:t>2. Por qué a la sociedad de Mesopotamia se le considera paternalista? </a:t>
            </a:r>
          </a:p>
          <a:p>
            <a:r>
              <a:rPr lang="es-CO" sz="2800" dirty="0" smtClean="0">
                <a:solidFill>
                  <a:schemeClr val="tx1"/>
                </a:solidFill>
              </a:rPr>
              <a:t>3. Para usted que significa paternalismo?.De un ejemplo del significado</a:t>
            </a:r>
          </a:p>
          <a:p>
            <a:r>
              <a:rPr lang="es-CO" sz="2800" dirty="0" smtClean="0">
                <a:solidFill>
                  <a:schemeClr val="tx1"/>
                </a:solidFill>
              </a:rPr>
              <a:t>4. Dibuja 4 aportes de Mesopotamia a la humanidad.</a:t>
            </a:r>
          </a:p>
          <a:p>
            <a:r>
              <a:rPr lang="es-CO" sz="2800" dirty="0" smtClean="0">
                <a:solidFill>
                  <a:schemeClr val="tx1"/>
                </a:solidFill>
              </a:rPr>
              <a:t>5. Consulta que es el código hammurabi</a:t>
            </a:r>
          </a:p>
          <a:p>
            <a:r>
              <a:rPr lang="es-CO" sz="2800" dirty="0" smtClean="0">
                <a:solidFill>
                  <a:schemeClr val="tx1"/>
                </a:solidFill>
              </a:rPr>
              <a:t>6. Escribe 5 leyes del código hammurabi</a:t>
            </a:r>
          </a:p>
          <a:p>
            <a:r>
              <a:rPr lang="es-CO" sz="2800" dirty="0" smtClean="0">
                <a:solidFill>
                  <a:schemeClr val="tx1"/>
                </a:solidFill>
              </a:rPr>
              <a:t>7. Consultar que es la escritura cuneiforme y escribe 3 ejemplos</a:t>
            </a:r>
            <a:endParaRPr lang="es-E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484</Words>
  <Application>Microsoft Office PowerPoint</Application>
  <PresentationFormat>Presentación en pantalla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 ANTIGUAS CIVILIZACIONES </vt:lpstr>
      <vt:lpstr>MESOPOTAMIA</vt:lpstr>
      <vt:lpstr>UBICACIÓN</vt:lpstr>
      <vt:lpstr> ECONOMíA  </vt:lpstr>
      <vt:lpstr>ASPECTO POLÍTICO </vt:lpstr>
      <vt:lpstr>ASPECTO SOCIAL </vt:lpstr>
      <vt:lpstr>ASPECTO RELIGIOSO</vt:lpstr>
      <vt:lpstr>APORTES DE MESOPOTAMÌA  A    LA    HUMANIDAD</vt:lpstr>
      <vt:lpstr>TALLER DE MESOPOTAMIA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NTIGUAS CIVILIZACIONES</dc:title>
  <dc:creator>IE FELIX DE BEDOUT MORENO</dc:creator>
  <cp:lastModifiedBy>USUARIO</cp:lastModifiedBy>
  <cp:revision>32</cp:revision>
  <dcterms:created xsi:type="dcterms:W3CDTF">2013-08-23T22:23:56Z</dcterms:created>
  <dcterms:modified xsi:type="dcterms:W3CDTF">2013-08-30T19:25:01Z</dcterms:modified>
</cp:coreProperties>
</file>